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59"/>
  </p:notesMasterIdLst>
  <p:handoutMasterIdLst>
    <p:handoutMasterId r:id="rId60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5" r:id="rId35"/>
    <p:sldId id="523" r:id="rId36"/>
    <p:sldId id="526" r:id="rId37"/>
    <p:sldId id="524" r:id="rId38"/>
    <p:sldId id="522" r:id="rId39"/>
    <p:sldId id="528" r:id="rId40"/>
    <p:sldId id="536" r:id="rId41"/>
    <p:sldId id="537" r:id="rId42"/>
    <p:sldId id="529" r:id="rId43"/>
    <p:sldId id="530" r:id="rId44"/>
    <p:sldId id="531" r:id="rId45"/>
    <p:sldId id="539" r:id="rId46"/>
    <p:sldId id="533" r:id="rId47"/>
    <p:sldId id="535" r:id="rId48"/>
    <p:sldId id="532" r:id="rId49"/>
    <p:sldId id="534" r:id="rId50"/>
    <p:sldId id="538" r:id="rId51"/>
    <p:sldId id="493" r:id="rId52"/>
    <p:sldId id="494" r:id="rId53"/>
    <p:sldId id="495" r:id="rId54"/>
    <p:sldId id="491" r:id="rId55"/>
    <p:sldId id="472" r:id="rId56"/>
    <p:sldId id="497" r:id="rId57"/>
    <p:sldId id="527" r:id="rId58"/>
  </p:sldIdLst>
  <p:sldSz cx="12193588" cy="6858000"/>
  <p:notesSz cx="6858000" cy="9144000"/>
  <p:embeddedFontLst>
    <p:embeddedFont>
      <p:font typeface="Microsoft JhengHei" panose="020B0604030504040204" pitchFamily="34" charset="-120"/>
      <p:regular r:id="rId61"/>
      <p:bold r:id="rId62"/>
    </p:embeddedFont>
    <p:embeddedFont>
      <p:font typeface="Abel" panose="02000506030000020004" pitchFamily="2" charset="0"/>
      <p:regular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  <p:embeddedFont>
      <p:font typeface="Montserrat ExtraLight" panose="00000300000000000000" pitchFamily="2" charset="0"/>
      <p:regular r:id="rId72"/>
      <p:bold r:id="rId73"/>
      <p:italic r:id="rId74"/>
      <p:boldItalic r:id="rId73"/>
    </p:embeddedFont>
    <p:embeddedFont>
      <p:font typeface="Noto Sans Ugaritic" panose="020B0502040504020204" pitchFamily="34" charset="0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5"/>
            <p14:sldId id="523"/>
            <p14:sldId id="526"/>
            <p14:sldId id="524"/>
            <p14:sldId id="522"/>
            <p14:sldId id="528"/>
            <p14:sldId id="536"/>
            <p14:sldId id="537"/>
            <p14:sldId id="529"/>
            <p14:sldId id="530"/>
            <p14:sldId id="531"/>
            <p14:sldId id="539"/>
            <p14:sldId id="533"/>
            <p14:sldId id="535"/>
            <p14:sldId id="532"/>
            <p14:sldId id="534"/>
            <p14:sldId id="538"/>
            <p14:sldId id="493"/>
            <p14:sldId id="494"/>
            <p14:sldId id="495"/>
            <p14:sldId id="491"/>
            <p14:sldId id="472"/>
            <p14:sldId id="497"/>
            <p14:sldId id="5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2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507571"/>
            <a:ext cx="522063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509386"/>
            <a:ext cx="689000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B0C81CFA-2386-4F4A-9BD9-AA1714A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F6B40D08-51B1-48E1-8F9C-6E1C7C34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eb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parkdev/p/9573248.html" TargetMode="External"/><Relationship Id="rId2" Type="http://schemas.openxmlformats.org/officeDocument/2006/relationships/hyperlink" Target="https://docs.docker.com/reference/dockerfi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docker.com/reference/cli/docker/container/run/#restart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oserize.com/" TargetMode="External"/><Relationship Id="rId2" Type="http://schemas.openxmlformats.org/officeDocument/2006/relationships/hyperlink" Target="https://zh.wikipedia.org/zh-tw/CI/C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13" Type="http://schemas.openxmlformats.org/officeDocument/2006/relationships/hyperlink" Target="https://docs.docker.com/get-started/overview/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5" Type="http://schemas.openxmlformats.org/officeDocument/2006/relationships/hyperlink" Target="https://k21academy.com/docker-kubernetes/docker-and-kubernetes/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Relationship Id="rId14" Type="http://schemas.openxmlformats.org/officeDocument/2006/relationships/hyperlink" Target="https://github.com/twtrubiks/docker-tutoria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" TargetMode="External"/><Relationship Id="rId3" Type="http://schemas.openxmlformats.org/officeDocument/2006/relationships/hyperlink" Target="https://www.guguweb.com/2019/02/07/how-to-move-docker-data-directory-to-another-location-on-ubuntu/" TargetMode="External"/><Relationship Id="rId7" Type="http://schemas.openxmlformats.org/officeDocument/2006/relationships/hyperlink" Target="https://zh.wikipedia.org/zh-tw/CI/CD" TargetMode="External"/><Relationship Id="rId2" Type="http://schemas.openxmlformats.org/officeDocument/2006/relationships/hyperlink" Target="https://medium.com/@mrdevsecops/docker-container-cdb32c4a4947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reference/cli/docker/container/run/" TargetMode="External"/><Relationship Id="rId5" Type="http://schemas.openxmlformats.org/officeDocument/2006/relationships/hyperlink" Target="https://www.cnblogs.com/sparkdev/p/9573248.html" TargetMode="External"/><Relationship Id="rId10" Type="http://schemas.openxmlformats.org/officeDocument/2006/relationships/hyperlink" Target="https://hub.docker.com/r/danjellz/http-server" TargetMode="External"/><Relationship Id="rId4" Type="http://schemas.openxmlformats.org/officeDocument/2006/relationships/hyperlink" Target="https://docs.docker.com/reference/dockerfile/" TargetMode="External"/><Relationship Id="rId9" Type="http://schemas.openxmlformats.org/officeDocument/2006/relationships/hyperlink" Target="https://www.composeriz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17F-88C7-7CEE-D236-0603E6EC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0F1-7F11-9560-92EE-5FA8F11A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CD52-EAB1-7B03-D014-CB5FDDA8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B67B-492A-7F83-9523-F6F9D31F6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A306E-C3DD-7EED-03CE-840335F7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7D2D-1A8E-F6F0-EC96-F2AFE3228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F9C-0D56-B2A1-AEFF-453D60957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D072-1C43-B019-01B2-78485DCC8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FCB6-7486-C046-E458-86568DFDD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B250-E8BB-D79D-6CCC-8CF8E144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5F9E-9F01-0D20-4D25-762BBF2D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9418-C4B0-C105-7E2D-CC2C0206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17B-378E-7DC1-6CF2-09B8C891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DAA0-890E-E77B-3EA8-50680462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071A-CF83-C925-3817-4C5200E7A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AD61-2B60-D13C-543E-5972A3F89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F3F9-4356-DC78-20C5-C1954C51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2B86-1EDC-44E4-03B8-3D78E4BD3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8BD4D-FB3C-6602-7AAB-EBA2B49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443E-7078-8A81-5C58-BDF0B6A5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473B29A-07E0-6956-268D-EB9BBCA1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/ 16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D031D3-079C-67EC-5484-42112E7B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>
                <a:latin typeface="Consolas" panose="020B0609020204030204" pitchFamily="49" charset="0"/>
              </a:rPr>
              <a:t>1</a:t>
            </a:fld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" name="Google Shape;501;p40">
            <a:extLst>
              <a:ext uri="{FF2B5EF4-FFF2-40B4-BE49-F238E27FC236}">
                <a16:creationId xmlns:a16="http://schemas.microsoft.com/office/drawing/2014/main" id="{9C31E771-BDA5-FFE6-6498-4C1672467652}"/>
              </a:ext>
            </a:extLst>
          </p:cNvPr>
          <p:cNvCxnSpPr>
            <a:cxnSpLocks/>
          </p:cNvCxnSpPr>
          <p:nvPr/>
        </p:nvCxnSpPr>
        <p:spPr>
          <a:xfrm>
            <a:off x="1627529" y="4885210"/>
            <a:ext cx="0" cy="6095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A0A06-6430-5A72-FF9D-5EBAAFE41F68}"/>
              </a:ext>
            </a:extLst>
          </p:cNvPr>
          <p:cNvGrpSpPr/>
          <p:nvPr/>
        </p:nvGrpSpPr>
        <p:grpSpPr>
          <a:xfrm>
            <a:off x="1298849" y="4388368"/>
            <a:ext cx="5947020" cy="586888"/>
            <a:chOff x="457200" y="1127760"/>
            <a:chExt cx="3373903" cy="5384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A5BE85-73F9-4C7C-E970-3D648D96BAB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A9521-F0AC-E79F-31D4-13CF819F1D8A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Linux and Networking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5353143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Markup Language and Resume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F000-57C7-406F-00B6-F022D215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22C5-E11C-D9DD-3C64-1CDFAFDB9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in </a:t>
            </a:r>
            <a:r>
              <a:rPr lang="en-US" altLang="zh-TW" u="sng" dirty="0"/>
              <a:t>week2_hw.md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D1BEF-5188-610B-8538-F0985421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E26C-0F67-0958-8A01-3F4BEF50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B6FAD-B41B-7479-428C-14F6683C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E9F4F-B2DA-D430-0899-CB034F637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4B02-9E75-B030-DDEA-81D9C17F4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D6D7-0DAC-D7DA-DB9F-53C91BBDC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DAB5-7AB0-2A0C-0214-9FC94ECD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04A2-16B6-D920-B7A4-1C819FA36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72B-DDEE-F4A0-1A4D-487CCDADE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7391-AD9A-5028-4FB0-26B80A78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07FB-ECBC-90A9-448D-785E0D04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AE9-76BC-499D-DE0A-784BC264E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1ABCB-165A-8FD1-83EF-66E82C1A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16B5-2481-DB58-9F39-FC51780AA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42" y="2117795"/>
            <a:ext cx="6178384" cy="42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1BA00-DA86-9F02-3563-FA670E5D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12B8-9770-4538-A9E6-FAACB95C7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8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DB69-E9D6-5069-F54A-F690A0B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vs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7301-E879-45FE-B42F-BC97C1F8C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2046-48C4-FF63-46B6-825C0F986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E8993-10A6-28D7-398F-CD478AE5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06" y="2546836"/>
            <a:ext cx="5277587" cy="2219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8CD9F-981D-D707-6926-36A814E1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5" y="1635343"/>
            <a:ext cx="5181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1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image : Read-Only stack layers</a:t>
            </a:r>
          </a:p>
          <a:p>
            <a:r>
              <a:rPr lang="en-US" altLang="zh-TW" dirty="0"/>
              <a:t>Docker container : writable layer on top of image</a:t>
            </a:r>
          </a:p>
          <a:p>
            <a:r>
              <a:rPr lang="en-US" altLang="zh-TW" dirty="0"/>
              <a:t>You can think as : image -&gt;</a:t>
            </a:r>
            <a:r>
              <a:rPr lang="zh-TW" altLang="en-US" dirty="0"/>
              <a:t> </a:t>
            </a:r>
            <a:r>
              <a:rPr lang="en-US" altLang="zh-TW" dirty="0"/>
              <a:t>executable file, container -&gt; application instance (run inside memory)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C55CB5-207E-F371-37AE-0F5A8A802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3506" r="1895" b="4228"/>
          <a:stretch/>
        </p:blipFill>
        <p:spPr bwMode="auto">
          <a:xfrm>
            <a:off x="8766325" y="2547622"/>
            <a:ext cx="3145872" cy="39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3DD29-77EB-3B03-C2D7-BFE41E127B52}"/>
              </a:ext>
            </a:extLst>
          </p:cNvPr>
          <p:cNvGrpSpPr/>
          <p:nvPr/>
        </p:nvGrpSpPr>
        <p:grpSpPr>
          <a:xfrm>
            <a:off x="281391" y="2622715"/>
            <a:ext cx="7931084" cy="3791239"/>
            <a:chOff x="281390" y="2470882"/>
            <a:chExt cx="7931084" cy="3791239"/>
          </a:xfrm>
        </p:grpSpPr>
        <p:pic>
          <p:nvPicPr>
            <p:cNvPr id="1032" name="Picture 8" descr="What happens to a docker container when I delete its image? - Stack Overflow">
              <a:extLst>
                <a:ext uri="{FF2B5EF4-FFF2-40B4-BE49-F238E27FC236}">
                  <a16:creationId xmlns:a16="http://schemas.microsoft.com/office/drawing/2014/main" id="{3710F781-C3F7-BD43-63FF-C64BD2C8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0" y="2566315"/>
              <a:ext cx="5983316" cy="369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0470DF-7BA2-9915-19FB-EEC08A4DAA2B}"/>
                </a:ext>
              </a:extLst>
            </p:cNvPr>
            <p:cNvSpPr/>
            <p:nvPr/>
          </p:nvSpPr>
          <p:spPr>
            <a:xfrm>
              <a:off x="1115736" y="3875715"/>
              <a:ext cx="4723002" cy="2323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073331-B171-7845-7842-CD4D6049BBAA}"/>
                </a:ext>
              </a:extLst>
            </p:cNvPr>
            <p:cNvSpPr/>
            <p:nvPr/>
          </p:nvSpPr>
          <p:spPr>
            <a:xfrm>
              <a:off x="281390" y="2470882"/>
              <a:ext cx="6387857" cy="12529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0538B-3D79-B0FB-F596-9483AB19B053}"/>
                </a:ext>
              </a:extLst>
            </p:cNvPr>
            <p:cNvSpPr txBox="1"/>
            <p:nvPr/>
          </p:nvSpPr>
          <p:spPr>
            <a:xfrm>
              <a:off x="5820938" y="4803173"/>
              <a:ext cx="8483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Image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EBC4D-E20B-9BAC-E7FB-DBB8F8E1A1EE}"/>
                </a:ext>
              </a:extLst>
            </p:cNvPr>
            <p:cNvSpPr txBox="1"/>
            <p:nvPr/>
          </p:nvSpPr>
          <p:spPr>
            <a:xfrm>
              <a:off x="6713346" y="2907553"/>
              <a:ext cx="1499128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Containers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372-2385-247C-2F73-8EDF2E66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deployment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B28A-137E-9160-6214-728A5C7AB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Dockerfile</a:t>
            </a:r>
            <a:r>
              <a:rPr lang="en-US" altLang="zh-TW" dirty="0"/>
              <a:t> to build your customized OS as image</a:t>
            </a:r>
          </a:p>
          <a:p>
            <a:pPr lvl="1"/>
            <a:r>
              <a:rPr lang="en-US" altLang="zh-TW" dirty="0"/>
              <a:t>EX: ubuntu that install python and vim</a:t>
            </a:r>
          </a:p>
          <a:p>
            <a:r>
              <a:rPr lang="en-US" altLang="zh-TW" dirty="0"/>
              <a:t>Push image to docker registry (store docker images)</a:t>
            </a:r>
          </a:p>
          <a:p>
            <a:r>
              <a:rPr lang="en-US" altLang="zh-TW" dirty="0"/>
              <a:t>In another devices like developer’s computer or tester’s computer or main server</a:t>
            </a:r>
          </a:p>
          <a:p>
            <a:pPr lvl="1"/>
            <a:r>
              <a:rPr lang="en-US" altLang="zh-TW" dirty="0"/>
              <a:t>Pull docker image down</a:t>
            </a:r>
          </a:p>
          <a:p>
            <a:pPr lvl="1"/>
            <a:r>
              <a:rPr lang="en-US" altLang="zh-TW" dirty="0"/>
              <a:t>Start docker image to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E4364-2273-9CFF-D920-9B0F1555E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0444-C220-16B8-1A31-70F1E2F34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6" name="Picture 4" descr="Docker Workflow">
            <a:extLst>
              <a:ext uri="{FF2B5EF4-FFF2-40B4-BE49-F238E27FC236}">
                <a16:creationId xmlns:a16="http://schemas.microsoft.com/office/drawing/2014/main" id="{C738594E-289D-96BF-5DA5-F71416E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96" y="2751426"/>
            <a:ext cx="6341101" cy="358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55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workflow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	=&gt; Download an image from a registry</a:t>
            </a:r>
          </a:p>
          <a:p>
            <a:r>
              <a:rPr lang="en-US" altLang="zh-TW" dirty="0"/>
              <a:t>docker build 	=&gt; Build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run		=&gt; Create and run a new container from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8A3D8-E846-96EE-FBCB-B3C395E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27" y="2086997"/>
            <a:ext cx="8283949" cy="43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Move docker to large disk</a:t>
            </a:r>
          </a:p>
          <a:p>
            <a:pPr lvl="1"/>
            <a:r>
              <a:rPr lang="en-US" altLang="zh-TW" dirty="0"/>
              <a:t>docker store data inside /var/lib/docker</a:t>
            </a:r>
          </a:p>
          <a:p>
            <a:pPr lvl="1"/>
            <a:r>
              <a:rPr lang="en-US" altLang="zh-TW" dirty="0"/>
              <a:t>Move to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stop</a:t>
            </a:r>
          </a:p>
          <a:p>
            <a:pPr lvl="1"/>
            <a:r>
              <a:rPr lang="en-US" altLang="zh-TW" dirty="0"/>
              <a:t>Add "data-root" value inside /</a:t>
            </a:r>
            <a:r>
              <a:rPr lang="en-US" altLang="zh-TW" dirty="0" err="1"/>
              <a:t>etc</a:t>
            </a:r>
            <a:r>
              <a:rPr lang="en-US" altLang="zh-TW" dirty="0"/>
              <a:t>/docker/</a:t>
            </a:r>
            <a:r>
              <a:rPr lang="en-US" altLang="zh-TW" dirty="0" err="1"/>
              <a:t>daemon.json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rsync</a:t>
            </a:r>
            <a:r>
              <a:rPr lang="en-US" altLang="zh-TW" dirty="0"/>
              <a:t> -</a:t>
            </a:r>
            <a:r>
              <a:rPr lang="en-US" altLang="zh-TW" dirty="0" err="1"/>
              <a:t>aP</a:t>
            </a:r>
            <a:r>
              <a:rPr lang="en-US" altLang="zh-TW" dirty="0"/>
              <a:t> /var/lib/docker/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start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61DD8-A9AB-8831-27AB-91547B3B2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C015-C2A1-4A3C-3C02-C4B5806BA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247296"/>
            <a:ext cx="5313443" cy="381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41B24-93C2-25D0-491D-DE85DA26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91" y="4932673"/>
            <a:ext cx="3753781" cy="58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&lt;docker</a:t>
            </a:r>
            <a:r>
              <a:rPr lang="zh-TW" altLang="en-US" dirty="0"/>
              <a:t>帳號</a:t>
            </a:r>
            <a:r>
              <a:rPr lang="en-US" altLang="zh-TW" dirty="0"/>
              <a:t>&gt;/&lt;image</a:t>
            </a:r>
            <a:r>
              <a:rPr lang="zh-TW" altLang="en-US" dirty="0"/>
              <a:t>名稱</a:t>
            </a:r>
            <a:r>
              <a:rPr lang="en-US" altLang="zh-TW" dirty="0"/>
              <a:t>&gt;:&lt;</a:t>
            </a:r>
            <a:r>
              <a:rPr lang="en-US" altLang="zh-TW" dirty="0" err="1"/>
              <a:t>image_tag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EX : </a:t>
            </a:r>
            <a:r>
              <a:rPr lang="sv-SE" altLang="zh-TW" dirty="0"/>
              <a:t>docker pull danjellz/http-server:1.4</a:t>
            </a:r>
          </a:p>
          <a:p>
            <a:pPr lvl="1"/>
            <a:r>
              <a:rPr lang="sv-SE" altLang="zh-TW" dirty="0"/>
              <a:t>If tag not specified default is ”latest”</a:t>
            </a:r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marL="114300" indent="0">
              <a:buNone/>
            </a:pPr>
            <a:endParaRPr lang="sv-SE" altLang="zh-TW" dirty="0"/>
          </a:p>
          <a:p>
            <a:r>
              <a:rPr lang="sv-SE" altLang="zh-TW" dirty="0"/>
              <a:t>docker images : list images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D82F5-44AB-6163-8F7E-4BA08E15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0" y="2330883"/>
            <a:ext cx="7362784" cy="1860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277E6-E15D-5C42-04DB-B5D13F78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" y="5042468"/>
            <a:ext cx="6555674" cy="11919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3351C-2919-258F-BA86-66D4340F9629}"/>
              </a:ext>
            </a:extLst>
          </p:cNvPr>
          <p:cNvCxnSpPr>
            <a:cxnSpLocks/>
          </p:cNvCxnSpPr>
          <p:nvPr/>
        </p:nvCxnSpPr>
        <p:spPr>
          <a:xfrm>
            <a:off x="558190" y="6133740"/>
            <a:ext cx="29232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28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0A0-4B36-C4C3-F029-A84F0BE3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D086-BA72-1BB1-3A3B-B73E58617F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Image use tag as their name and can own multiple tag same time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C5C2E-7585-5D0A-ACC9-247ABE270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EFA37-720F-4BA8-F390-A7E2C5EB8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FA2CA-C04A-0E17-4D04-9BA7D64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6" y="1711462"/>
            <a:ext cx="8761633" cy="4924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8F131-4F66-012D-7BBB-66DFA6C47AFE}"/>
              </a:ext>
            </a:extLst>
          </p:cNvPr>
          <p:cNvSpPr/>
          <p:nvPr/>
        </p:nvSpPr>
        <p:spPr>
          <a:xfrm>
            <a:off x="5243119" y="1535186"/>
            <a:ext cx="2508309" cy="52205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593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56AA-7838-84C9-4749-949781BC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95C5-FA1F-5241-3C18-203E89F424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The container can have a name. If not assigned, an id must be used instead.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34570-938D-7355-A7C5-688A5DC3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E4B1-CAA9-4A26-BFBD-034F78246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8CEFA-DC65-AA20-0541-3C6391E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0" y="1698202"/>
            <a:ext cx="8237696" cy="4618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B3E807-81BA-C00F-5B55-DBA2C5C65D09}"/>
              </a:ext>
            </a:extLst>
          </p:cNvPr>
          <p:cNvSpPr/>
          <p:nvPr/>
        </p:nvSpPr>
        <p:spPr>
          <a:xfrm>
            <a:off x="1727331" y="2214695"/>
            <a:ext cx="1841370" cy="41992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57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build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Build an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build --file /path/to/</a:t>
            </a:r>
            <a:r>
              <a:rPr lang="en-US" altLang="zh-TW" dirty="0" err="1"/>
              <a:t>Dockerfile</a:t>
            </a:r>
            <a:r>
              <a:rPr lang="en-US" altLang="zh-TW" dirty="0"/>
              <a:t> --tag frakw/resume_website:x64_1.0</a:t>
            </a:r>
          </a:p>
          <a:p>
            <a:pPr lvl="1"/>
            <a:r>
              <a:rPr lang="en-US" altLang="zh-TW" dirty="0"/>
              <a:t>--file : specify the </a:t>
            </a:r>
            <a:r>
              <a:rPr lang="en-US" altLang="zh-TW" dirty="0" err="1"/>
              <a:t>Dockerfile</a:t>
            </a:r>
            <a:r>
              <a:rPr lang="en-US" altLang="zh-TW" dirty="0"/>
              <a:t> you want to build</a:t>
            </a:r>
          </a:p>
          <a:p>
            <a:pPr lvl="1"/>
            <a:r>
              <a:rPr lang="en-US" altLang="zh-TW" dirty="0"/>
              <a:t>--tag 	: add a tag to the target image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65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AA5-30DB-9684-981C-DEA687EB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AF5-CD8D-961E-258F-92025468F4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 </a:t>
            </a:r>
            <a:r>
              <a:rPr lang="en-US" altLang="zh-TW" dirty="0">
                <a:hlinkClick r:id="rId2"/>
              </a:rPr>
              <a:t>https://docs.docker.com/reference/dockerfile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create a new build stage from a base image (usually come from registry)</a:t>
            </a:r>
          </a:p>
          <a:p>
            <a:pPr lvl="1"/>
            <a:r>
              <a:rPr lang="en-US" altLang="zh-TW" dirty="0"/>
              <a:t>WORKDIR : set working directory</a:t>
            </a:r>
          </a:p>
          <a:p>
            <a:pPr lvl="1"/>
            <a:r>
              <a:rPr lang="en-US" altLang="zh-TW" dirty="0"/>
              <a:t>ENV : set environment variables</a:t>
            </a:r>
          </a:p>
          <a:p>
            <a:pPr lvl="1"/>
            <a:r>
              <a:rPr lang="en-US" altLang="zh-TW" dirty="0"/>
              <a:t>RUN : execute build commands</a:t>
            </a:r>
          </a:p>
          <a:p>
            <a:pPr lvl="1"/>
            <a:r>
              <a:rPr lang="en-US" altLang="zh-TW" dirty="0"/>
              <a:t>COPY/ADD : copy files and directories into image </a:t>
            </a:r>
            <a:r>
              <a:rPr lang="en-US" altLang="zh-TW" dirty="0">
                <a:hlinkClick r:id="rId3"/>
              </a:rPr>
              <a:t>[Link]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33FD-A5E7-13A9-2C7F-05654370D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BB89-266B-6772-EE2B-687000B24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D0A55-6E98-9779-A8EB-13B874C2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5" y="3546446"/>
            <a:ext cx="6703769" cy="286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61260-E0B0-456D-DD8C-2B991346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3557680"/>
            <a:ext cx="4349627" cy="14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B1374-C825-9A1B-A162-FDC9F79D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91AF-983F-60CB-C566-5460BA89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0313-1662-EC27-DB64-C4739DFC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run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9D0-2BB6-A3B9-160A-39A105961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and run a new container from an image</a:t>
            </a:r>
          </a:p>
          <a:p>
            <a:r>
              <a:rPr lang="en-US" altLang="zh-TW" dirty="0"/>
              <a:t>docker run --name my-website </a:t>
            </a:r>
            <a:r>
              <a:rPr lang="en-US" altLang="zh-TW" dirty="0" err="1"/>
              <a:t>danjellz</a:t>
            </a:r>
            <a:r>
              <a:rPr lang="en-US" altLang="zh-TW" dirty="0"/>
              <a:t>/</a:t>
            </a:r>
            <a:r>
              <a:rPr lang="en-US" altLang="zh-TW" dirty="0" err="1"/>
              <a:t>http-server:latest</a:t>
            </a:r>
            <a:endParaRPr lang="en-US" altLang="zh-TW" dirty="0"/>
          </a:p>
          <a:p>
            <a:pPr lvl="1"/>
            <a:r>
              <a:rPr lang="en-US" altLang="zh-TW" dirty="0"/>
              <a:t>--name : assign a name to the container</a:t>
            </a:r>
          </a:p>
          <a:p>
            <a:pPr lvl="1"/>
            <a:r>
              <a:rPr lang="en-US" altLang="zh-TW" dirty="0"/>
              <a:t>-d : detach mode</a:t>
            </a:r>
          </a:p>
          <a:p>
            <a:pPr lvl="1"/>
            <a:r>
              <a:rPr lang="en-US" altLang="zh-TW" dirty="0"/>
              <a:t>--device : add a host device to the container (webcam etc...)</a:t>
            </a:r>
          </a:p>
          <a:p>
            <a:pPr lvl="1"/>
            <a:r>
              <a:rPr lang="en-US" altLang="zh-TW" dirty="0"/>
              <a:t>--restart : restart policies </a:t>
            </a:r>
            <a:r>
              <a:rPr lang="en-US" altLang="zh-TW" dirty="0">
                <a:hlinkClick r:id="rId2"/>
              </a:rPr>
              <a:t>[Link]</a:t>
            </a:r>
            <a:endParaRPr lang="en-US" altLang="zh-TW" dirty="0"/>
          </a:p>
          <a:p>
            <a:pPr lvl="1"/>
            <a:r>
              <a:rPr lang="en-US" altLang="zh-TW" dirty="0"/>
              <a:t>--rm : 	automatically remove the container when it exits</a:t>
            </a:r>
          </a:p>
          <a:p>
            <a:pPr lvl="1"/>
            <a:r>
              <a:rPr lang="en-US" altLang="zh-TW" dirty="0"/>
              <a:t>-v : bind mount a volume</a:t>
            </a:r>
          </a:p>
          <a:p>
            <a:endParaRPr lang="en-US" altLang="zh-TW" dirty="0"/>
          </a:p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: show running containers</a:t>
            </a:r>
          </a:p>
          <a:p>
            <a:pPr lvl="1"/>
            <a:r>
              <a:rPr lang="en-US" altLang="zh-TW" dirty="0"/>
              <a:t>--all : show all containers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27C6-13FF-CAD9-6D94-C0C075080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36CD5-8335-8889-1E74-F306E09B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6C2D3-B758-11C0-E106-2240AFE7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0" y="5384162"/>
            <a:ext cx="10725515" cy="12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static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tar </a:t>
            </a:r>
            <a:r>
              <a:rPr lang="en-US" altLang="zh-TW" dirty="0" err="1"/>
              <a:t>zxvf</a:t>
            </a:r>
            <a:r>
              <a:rPr lang="en-US" altLang="zh-TW" dirty="0"/>
              <a:t> threejs.tar.gz</a:t>
            </a:r>
          </a:p>
          <a:p>
            <a:r>
              <a:rPr lang="en-US" altLang="zh-TW" dirty="0"/>
              <a:t>cd </a:t>
            </a:r>
            <a:r>
              <a:rPr lang="en-US" altLang="zh-TW" dirty="0" err="1"/>
              <a:t>threejs</a:t>
            </a:r>
            <a:endParaRPr lang="en-US" altLang="zh-TW" dirty="0"/>
          </a:p>
          <a:p>
            <a:r>
              <a:rPr lang="en-US" altLang="zh-TW" dirty="0"/>
              <a:t>docker run -d -p 8080:8080 -v $(PWD):/public </a:t>
            </a:r>
            <a:r>
              <a:rPr lang="en-US" altLang="zh-TW" dirty="0" err="1"/>
              <a:t>danjellz</a:t>
            </a:r>
            <a:r>
              <a:rPr lang="en-US" altLang="zh-TW" dirty="0"/>
              <a:t>/http-server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04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804B-5DE3-B523-6CA8-9F64A3E8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compose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B11-453B-C9C0-9194-C5B3BD4D7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Run multiple container application</a:t>
            </a:r>
          </a:p>
          <a:p>
            <a:r>
              <a:rPr lang="en-US" altLang="zh-TW" dirty="0"/>
              <a:t>Simplify the docker run command</a:t>
            </a:r>
          </a:p>
          <a:p>
            <a:r>
              <a:rPr lang="en-US" altLang="zh-TW" dirty="0"/>
              <a:t>Part of </a:t>
            </a:r>
            <a:r>
              <a:rPr lang="en-US" altLang="zh-TW" dirty="0">
                <a:hlinkClick r:id="rId2"/>
              </a:rPr>
              <a:t>CI/CD</a:t>
            </a:r>
            <a:endParaRPr lang="en-US" altLang="zh-TW" dirty="0"/>
          </a:p>
          <a:p>
            <a:r>
              <a:rPr lang="en-US" altLang="zh-TW" dirty="0"/>
              <a:t>Useful tool convert docker run command into docker-</a:t>
            </a:r>
            <a:r>
              <a:rPr lang="en-US" altLang="zh-TW" dirty="0" err="1"/>
              <a:t>compose.yaml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composerize.com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Can work with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9AAE-9BB0-E57C-1000-600FFF5A1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B900-B977-852A-AE2F-E60FE47F6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56F7A-918D-FD2D-AA60-0DE9C6645A84}"/>
              </a:ext>
            </a:extLst>
          </p:cNvPr>
          <p:cNvGrpSpPr/>
          <p:nvPr/>
        </p:nvGrpSpPr>
        <p:grpSpPr>
          <a:xfrm>
            <a:off x="578680" y="2601495"/>
            <a:ext cx="9527303" cy="1724266"/>
            <a:chOff x="250125" y="3770688"/>
            <a:chExt cx="9527303" cy="1724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90B22-BA29-B512-1BD8-6333923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25" y="4207030"/>
              <a:ext cx="4849004" cy="851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E7D07-C7D4-6F30-5ACC-09C3DCEE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898" y="3770688"/>
              <a:ext cx="2543530" cy="1724266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CF5CB92-8D3D-8646-9237-4A9C7DF57CE7}"/>
                </a:ext>
              </a:extLst>
            </p:cNvPr>
            <p:cNvSpPr/>
            <p:nvPr/>
          </p:nvSpPr>
          <p:spPr>
            <a:xfrm>
              <a:off x="5461233" y="4412609"/>
              <a:ext cx="1476462" cy="45300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1AE9C-C441-1ACF-B3DE-7B1C07727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5" y="5201421"/>
            <a:ext cx="3743847" cy="914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27FE51-A8EA-0D78-02C5-3C9F7A2E996A}"/>
              </a:ext>
            </a:extLst>
          </p:cNvPr>
          <p:cNvSpPr/>
          <p:nvPr/>
        </p:nvSpPr>
        <p:spPr>
          <a:xfrm>
            <a:off x="1307503" y="5427217"/>
            <a:ext cx="1150471" cy="218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61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your first docker app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Web-based server monitor</a:t>
            </a:r>
          </a:p>
          <a:p>
            <a:r>
              <a:rPr lang="en-US" altLang="zh-TW" dirty="0"/>
              <a:t>cd glances</a:t>
            </a:r>
          </a:p>
          <a:p>
            <a:r>
              <a:rPr lang="en-US" altLang="zh-TW" dirty="0"/>
              <a:t>docker compose up -d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5B3A-7D8B-DAC2-9A34-AFC413B2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30" y="1920172"/>
            <a:ext cx="8387345" cy="44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9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1C5-6D4D-B8D3-412D-95C2BA1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exec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7024-779B-6880-8003-35AB5910C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4C69E-ED09-81B9-DDBB-761C14D39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C52A-E1EE-06E4-4291-E7C8176C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612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2B2-734C-6256-C897-97791AB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commit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55EC-39D5-1C7A-21AB-1A6F6CF33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FFCA2-8A12-4BB0-6E80-A91B2C8C1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ECCFD-154C-C612-6B1E-53AFC0B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EDD0E-A0DC-48C1-8936-66C96692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1"/>
            <a:ext cx="10184412" cy="1172846"/>
          </a:xfrm>
        </p:spPr>
        <p:txBody>
          <a:bodyPr/>
          <a:lstStyle/>
          <a:p>
            <a:r>
              <a:rPr lang="en-US" altLang="zh-TW" dirty="0"/>
              <a:t>Homework 2 : write </a:t>
            </a:r>
            <a:r>
              <a:rPr lang="en-US" altLang="zh-TW" dirty="0" err="1"/>
              <a:t>Dockerfile</a:t>
            </a:r>
            <a:r>
              <a:rPr lang="en-US" altLang="zh-TW" dirty="0"/>
              <a:t> and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EAB0-2271-34CB-833D-F84E6707C5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75127"/>
            <a:ext cx="11662072" cy="5138827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7EFA-88C3-6366-2DC3-7321625A4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64EF-9D81-C227-E945-23A1ACF5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349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Linux and Networking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8512773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Markup Language and Resume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7313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A1F0-A156-7126-FED6-FC6F5C5E5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58E6-C467-4D0B-17BB-91345A9D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D825-5FB5-0549-84F3-9908F828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A415-FB16-EDD9-60AF-099EEFBEDC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1644129"/>
          </a:xfrm>
        </p:spPr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8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sv-SE" altLang="zh-TW" dirty="0"/>
          </a:p>
          <a:p>
            <a:r>
              <a:rPr lang="en-US" altLang="zh-TW" dirty="0">
                <a:hlinkClick r:id="rId13"/>
              </a:rPr>
              <a:t>Docker overview | Docker Docs</a:t>
            </a:r>
            <a:endParaRPr lang="en-US" altLang="zh-TW" dirty="0"/>
          </a:p>
          <a:p>
            <a:r>
              <a:rPr lang="en-US" altLang="zh-TW" dirty="0" err="1">
                <a:hlinkClick r:id="rId14"/>
              </a:rPr>
              <a:t>twtrubiks</a:t>
            </a:r>
            <a:r>
              <a:rPr lang="en-US" altLang="zh-TW" dirty="0">
                <a:hlinkClick r:id="rId14"/>
              </a:rPr>
              <a:t>/docker-tutorial: Docker </a:t>
            </a:r>
            <a:r>
              <a:rPr lang="zh-TW" altLang="en-US" dirty="0">
                <a:hlinkClick r:id="rId14"/>
              </a:rPr>
              <a:t>基本教學 </a:t>
            </a:r>
            <a:r>
              <a:rPr lang="en-US" altLang="zh-TW" dirty="0">
                <a:hlinkClick r:id="rId14"/>
              </a:rPr>
              <a:t>- </a:t>
            </a:r>
            <a:r>
              <a:rPr lang="zh-TW" altLang="en-US" dirty="0">
                <a:hlinkClick r:id="rId14"/>
              </a:rPr>
              <a:t>從無到有 </a:t>
            </a:r>
            <a:r>
              <a:rPr lang="en-US" altLang="zh-TW" dirty="0">
                <a:hlinkClick r:id="rId14"/>
              </a:rPr>
              <a:t>Docker-Beginners-Guide </a:t>
            </a:r>
            <a:r>
              <a:rPr lang="zh-TW" altLang="en-US" dirty="0">
                <a:hlinkClick r:id="rId14"/>
              </a:rPr>
              <a:t>教你用 </a:t>
            </a:r>
            <a:r>
              <a:rPr lang="en-US" altLang="zh-TW" dirty="0">
                <a:hlinkClick r:id="rId14"/>
              </a:rPr>
              <a:t>Docker </a:t>
            </a:r>
            <a:r>
              <a:rPr lang="zh-TW" altLang="en-US" dirty="0">
                <a:hlinkClick r:id="rId14"/>
              </a:rPr>
              <a:t>建立 </a:t>
            </a:r>
            <a:r>
              <a:rPr lang="en-US" altLang="zh-TW" dirty="0">
                <a:hlinkClick r:id="rId14"/>
              </a:rPr>
              <a:t>Django + PostgreSQL </a:t>
            </a:r>
            <a:r>
              <a:rPr lang="zh-TW" altLang="en-US" dirty="0">
                <a:hlinkClick r:id="rId14"/>
              </a:rPr>
              <a:t>📝 </a:t>
            </a:r>
            <a:r>
              <a:rPr lang="en-US" altLang="zh-TW" dirty="0">
                <a:hlinkClick r:id="rId14"/>
              </a:rPr>
              <a:t>(github.com)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Docker and Kubernetes | How are they better together? (k21academy.com)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7BD2-F096-2B91-990E-DAC05E3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EF43-4728-463E-C825-A70872023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Container. Docker containers represent a… | by </a:t>
            </a:r>
            <a:r>
              <a:rPr lang="en-US" altLang="zh-TW" dirty="0" err="1">
                <a:hlinkClick r:id="rId2"/>
              </a:rPr>
              <a:t>MrDevSecOps</a:t>
            </a:r>
            <a:r>
              <a:rPr lang="en-US" altLang="zh-TW" dirty="0">
                <a:hlinkClick r:id="rId2"/>
              </a:rPr>
              <a:t> | Medium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How to move docker data directory to another location on Ubuntu | </a:t>
            </a:r>
            <a:r>
              <a:rPr lang="en-US" altLang="zh-TW" dirty="0" err="1">
                <a:hlinkClick r:id="rId3"/>
              </a:rPr>
              <a:t>Guguweb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Dockerfile</a:t>
            </a:r>
            <a:r>
              <a:rPr lang="en-US" altLang="zh-TW" dirty="0">
                <a:hlinkClick r:id="rId4"/>
              </a:rPr>
              <a:t> reference | Docker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Dockerfile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中的 </a:t>
            </a:r>
            <a:r>
              <a:rPr lang="en-US" altLang="zh-TW" dirty="0">
                <a:hlinkClick r:id="rId5"/>
              </a:rPr>
              <a:t>COPY </a:t>
            </a:r>
            <a:r>
              <a:rPr lang="zh-TW" altLang="en-US" dirty="0">
                <a:hlinkClick r:id="rId5"/>
              </a:rPr>
              <a:t>与 </a:t>
            </a:r>
            <a:r>
              <a:rPr lang="en-US" altLang="zh-TW" dirty="0">
                <a:hlinkClick r:id="rId5"/>
              </a:rPr>
              <a:t>ADD </a:t>
            </a:r>
            <a:r>
              <a:rPr lang="zh-TW" altLang="en-US" dirty="0">
                <a:hlinkClick r:id="rId5"/>
              </a:rPr>
              <a:t>命令 </a:t>
            </a:r>
            <a:r>
              <a:rPr lang="en-US" altLang="zh-TW" dirty="0">
                <a:hlinkClick r:id="rId5"/>
              </a:rPr>
              <a:t>- </a:t>
            </a:r>
            <a:r>
              <a:rPr lang="en-US" altLang="zh-TW" dirty="0" err="1">
                <a:hlinkClick r:id="rId5"/>
              </a:rPr>
              <a:t>sparkdev</a:t>
            </a:r>
            <a:r>
              <a:rPr lang="en-US" altLang="zh-TW" dirty="0">
                <a:hlinkClick r:id="rId5"/>
              </a:rPr>
              <a:t> - </a:t>
            </a:r>
            <a:r>
              <a:rPr lang="zh-TW" altLang="en-US" dirty="0">
                <a:hlinkClick r:id="rId5"/>
              </a:rPr>
              <a:t>博客园 </a:t>
            </a:r>
            <a:r>
              <a:rPr lang="en-US" altLang="zh-TW" dirty="0">
                <a:hlinkClick r:id="rId5"/>
              </a:rPr>
              <a:t>(cnblogs.com)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docker run | Docker Docs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CI/CD - </a:t>
            </a:r>
            <a:r>
              <a:rPr lang="zh-TW" altLang="en-US" dirty="0">
                <a:hlinkClick r:id="rId7"/>
              </a:rPr>
              <a:t>維基百科，自由的百科全書 </a:t>
            </a:r>
            <a:r>
              <a:rPr lang="en-US" altLang="zh-TW" dirty="0">
                <a:hlinkClick r:id="rId7"/>
              </a:rPr>
              <a:t>(wikipedia.org)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Docker Compose overview | Docker Docs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Composerize</a:t>
            </a:r>
            <a:endParaRPr lang="en-US" altLang="zh-TW" dirty="0"/>
          </a:p>
          <a:p>
            <a:r>
              <a:rPr lang="en-US" altLang="zh-TW" dirty="0" err="1">
                <a:hlinkClick r:id="rId10"/>
              </a:rPr>
              <a:t>danjellz</a:t>
            </a:r>
            <a:r>
              <a:rPr lang="en-US" altLang="zh-TW" dirty="0">
                <a:hlinkClick r:id="rId10"/>
              </a:rPr>
              <a:t>/http-server - Docker Image | Docker Hub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F0B20-DAA8-CB5E-5813-BAFA74754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584E1-30AF-0600-4F3F-A3F879AD6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1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E2B-DE5B-53F1-881F-159BC4EE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2922-E757-F958-C228-EBE0C1A9D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3309C-C1E1-344C-318A-23927A49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9A6F3-7FF5-EDD5-0713-4B149E35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69AC-BF03-5C1F-6CCC-89C1983A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3B9C-332B-211C-1754-27FB53B9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24ED-6986-913F-0BB5-E158A909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F32F-B107-FAFE-5A6A-EAFFFD29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2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13383</TotalTime>
  <Words>2058</Words>
  <Application>Microsoft Office PowerPoint</Application>
  <PresentationFormat>Custom</PresentationFormat>
  <Paragraphs>481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Calibri</vt:lpstr>
      <vt:lpstr>Microsoft JhengHei</vt:lpstr>
      <vt:lpstr>Noto Sans Ugaritic</vt:lpstr>
      <vt:lpstr>Calibri Light</vt:lpstr>
      <vt:lpstr>Abel</vt:lpstr>
      <vt:lpstr>Arial</vt:lpstr>
      <vt:lpstr>Montserrat ExtraLight</vt:lpstr>
      <vt:lpstr>Times New Roman</vt:lpstr>
      <vt:lpstr>Consolas</vt:lpstr>
      <vt:lpstr>Montserrat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 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VM vs Container</vt:lpstr>
      <vt:lpstr>Docker architecture</vt:lpstr>
      <vt:lpstr>Docker deployment</vt:lpstr>
      <vt:lpstr>Docker workflow</vt:lpstr>
      <vt:lpstr>Docker install</vt:lpstr>
      <vt:lpstr>Docker pull</vt:lpstr>
      <vt:lpstr>Docker naming system (1)</vt:lpstr>
      <vt:lpstr>Docker naming system (2)</vt:lpstr>
      <vt:lpstr>Docker build</vt:lpstr>
      <vt:lpstr>Dockerfile</vt:lpstr>
      <vt:lpstr>Docker run</vt:lpstr>
      <vt:lpstr>Classwork 2 : Launch static website</vt:lpstr>
      <vt:lpstr>Docker compose</vt:lpstr>
      <vt:lpstr>Classwork 2 : Launch your first docker app</vt:lpstr>
      <vt:lpstr>Docker exec</vt:lpstr>
      <vt:lpstr>Docker commit</vt:lpstr>
      <vt:lpstr>Homework 2 : write Dockerfile and docker-compose.yaml</vt:lpstr>
      <vt:lpstr>03 Label Training Data</vt:lpstr>
      <vt:lpstr>04 Linux and Networking</vt:lpstr>
      <vt:lpstr>05 Markup Language and Resume</vt:lpstr>
      <vt:lpstr>PowerPoint Presentation</vt:lpstr>
      <vt:lpstr>Thank you for your attention!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914</cp:revision>
  <dcterms:modified xsi:type="dcterms:W3CDTF">2024-04-30T07:01:11Z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